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71" r:id="rId16"/>
    <p:sldId id="269" r:id="rId17"/>
    <p:sldId id="270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67001128e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b67001128e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67001128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b67001128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6752b15f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6752b15f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67001128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b67001128e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b67001128e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6752b15f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6752b15f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6752b15f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6752b15f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67001128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b6700112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67001128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b67001128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. Because of fertility decline, the country has a high percentage of population in the working age group (15–59 years) and this is likely to go up further in the next three or four decades.</a:t>
            </a:r>
            <a:endParaRPr dirty="0"/>
          </a:p>
        </p:txBody>
      </p:sp>
      <p:sp>
        <p:nvSpPr>
          <p:cNvPr id="106" name="Google Shape;106;g2b67001128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67001128e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b67001128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67001128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b67001128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67001128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b67001128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67001128e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2b67001128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67001128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b67001128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67001128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b67001128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Vishnu Shashank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Fellow, people +ai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in collaboration with </a:t>
            </a:r>
            <a:r>
              <a:rPr lang="en-GB" sz="1200" dirty="0" err="1"/>
              <a:t>eGov</a:t>
            </a:r>
            <a:r>
              <a:rPr lang="en-GB" sz="1200" dirty="0"/>
              <a:t> Foundation</a:t>
            </a:r>
            <a:endParaRPr sz="12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 Imagining a DPI Approach to Urban Planning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709304-BF4B-3B25-1DFE-3A4DBC449648}"/>
              </a:ext>
            </a:extLst>
          </p:cNvPr>
          <p:cNvSpPr txBox="1"/>
          <p:nvPr/>
        </p:nvSpPr>
        <p:spPr>
          <a:xfrm>
            <a:off x="237294" y="948931"/>
            <a:ext cx="228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Level 1 Bureaucrats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Commissioners, Chairperson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Chief Engineer etc.</a:t>
            </a:r>
            <a:endParaRPr lang="en-IN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925996-3CEE-9A25-7FD7-BA0ECDB608DA}"/>
              </a:ext>
            </a:extLst>
          </p:cNvPr>
          <p:cNvGrpSpPr/>
          <p:nvPr/>
        </p:nvGrpSpPr>
        <p:grpSpPr>
          <a:xfrm>
            <a:off x="2163556" y="776570"/>
            <a:ext cx="6743150" cy="3805332"/>
            <a:chOff x="1477750" y="926592"/>
            <a:chExt cx="6743150" cy="3805332"/>
          </a:xfrm>
        </p:grpSpPr>
        <p:pic>
          <p:nvPicPr>
            <p:cNvPr id="4" name="Google Shape;163;p24">
              <a:extLst>
                <a:ext uri="{FF2B5EF4-FFF2-40B4-BE49-F238E27FC236}">
                  <a16:creationId xmlns:a16="http://schemas.microsoft.com/office/drawing/2014/main" id="{27156BBD-9169-60D3-13E4-AAA72E9EEF3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16461" b="-1"/>
            <a:stretch/>
          </p:blipFill>
          <p:spPr>
            <a:xfrm>
              <a:off x="1477750" y="1011936"/>
              <a:ext cx="6743150" cy="3719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5C9B64-D449-D068-E7D7-D70C3F7A8A99}"/>
                </a:ext>
              </a:extLst>
            </p:cNvPr>
            <p:cNvSpPr/>
            <p:nvPr/>
          </p:nvSpPr>
          <p:spPr>
            <a:xfrm>
              <a:off x="1609344" y="926592"/>
              <a:ext cx="426720" cy="573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0141F6-5355-1FB0-C34D-F3CDCCA23446}"/>
              </a:ext>
            </a:extLst>
          </p:cNvPr>
          <p:cNvSpPr txBox="1"/>
          <p:nvPr/>
        </p:nvSpPr>
        <p:spPr>
          <a:xfrm>
            <a:off x="245994" y="1936418"/>
            <a:ext cx="2281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Level 2 - Administrators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Assistant Engineers,  Engineers </a:t>
            </a:r>
          </a:p>
          <a:p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4D229-F9F1-4C29-39C2-9EE6F8E1F023}"/>
              </a:ext>
            </a:extLst>
          </p:cNvPr>
          <p:cNvSpPr txBox="1"/>
          <p:nvPr/>
        </p:nvSpPr>
        <p:spPr>
          <a:xfrm>
            <a:off x="245994" y="2923905"/>
            <a:ext cx="1432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Level 3 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Supervisors, 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Assistant Supervisors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EE389-9086-B87E-74E0-7A87EEEA0E8B}"/>
              </a:ext>
            </a:extLst>
          </p:cNvPr>
          <p:cNvSpPr txBox="1"/>
          <p:nvPr/>
        </p:nvSpPr>
        <p:spPr>
          <a:xfrm>
            <a:off x="245994" y="3911392"/>
            <a:ext cx="2281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Level 4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Surveyors, Inspectors, Frontline Workers</a:t>
            </a:r>
          </a:p>
          <a:p>
            <a:endParaRPr lang="en-IN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Google Shape;151;p22">
            <a:extLst>
              <a:ext uri="{FF2B5EF4-FFF2-40B4-BE49-F238E27FC236}">
                <a16:creationId xmlns:a16="http://schemas.microsoft.com/office/drawing/2014/main" id="{513979A2-D790-99CB-953C-9527A9CAA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994" y="2713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 dirty="0"/>
              <a:t>Current Decision Tree in a City (Infrastructure)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5210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9525" y="1"/>
            <a:ext cx="4433641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50" y="210090"/>
            <a:ext cx="3754726" cy="22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894FC-4FB1-ED16-9433-9116DB2C9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90" y="2434636"/>
            <a:ext cx="2963816" cy="2708864"/>
          </a:xfrm>
          <a:prstGeom prst="rect">
            <a:avLst/>
          </a:prstGeom>
        </p:spPr>
      </p:pic>
      <p:pic>
        <p:nvPicPr>
          <p:cNvPr id="1026" name="Picture 2" descr="Roads">
            <a:extLst>
              <a:ext uri="{FF2B5EF4-FFF2-40B4-BE49-F238E27FC236}">
                <a16:creationId xmlns:a16="http://schemas.microsoft.com/office/drawing/2014/main" id="{B900F6DF-EE73-883E-8DC7-020DD1C1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04" y="2919754"/>
            <a:ext cx="1627315" cy="222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590AB-4D97-0262-B49C-55A1E2625F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4"/>
          <a:stretch/>
        </p:blipFill>
        <p:spPr>
          <a:xfrm>
            <a:off x="5229225" y="3557648"/>
            <a:ext cx="3850481" cy="947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750" y="690500"/>
            <a:ext cx="6743150" cy="4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22">
            <a:extLst>
              <a:ext uri="{FF2B5EF4-FFF2-40B4-BE49-F238E27FC236}">
                <a16:creationId xmlns:a16="http://schemas.microsoft.com/office/drawing/2014/main" id="{71FB3010-1FB8-3756-366B-65154EB13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994" y="2713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 dirty="0"/>
              <a:t>Ideal Decision Tree in a City</a:t>
            </a:r>
            <a:endParaRPr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: Singapore URA Demo – A Digital Master Plan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400"/>
              <a:t>Intensification of Interaction – Crux of Solving the Urban problem</a:t>
            </a:r>
            <a:endParaRPr sz="1400"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921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400" dirty="0"/>
              <a:t>Codify Standards - Individual Standards , Guidelines to be Digitally Codified - Start with DCRs (State/ Town)</a:t>
            </a:r>
            <a:endParaRPr sz="14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400" dirty="0"/>
              <a:t>Codify The Master Plan - GIS based Master Plans should be converted to </a:t>
            </a:r>
            <a:r>
              <a:rPr lang="en-GB" sz="1400" dirty="0" err="1"/>
              <a:t>GeoDatabases</a:t>
            </a:r>
            <a:endParaRPr sz="1400" dirty="0"/>
          </a:p>
          <a:p>
            <a:pPr marL="28575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400" dirty="0"/>
              <a:t>Link them through Geospatial Repositories -  Translate them through GDBs - interactive </a:t>
            </a:r>
            <a:r>
              <a:rPr lang="en-GB" sz="1400" dirty="0" err="1"/>
              <a:t>GeoJSON</a:t>
            </a:r>
            <a:r>
              <a:rPr lang="en-GB" sz="1400" dirty="0"/>
              <a:t> APIs?</a:t>
            </a: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 dirty="0"/>
              <a:t>                    Location + Cadastral Data = Ultimate Unique Identifier??? - To test out</a:t>
            </a:r>
            <a:endParaRPr sz="14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B6A8-CEAE-CD96-B7A9-4595F215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56FEB-C13E-1F71-E4F3-7429582CE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4243388" cy="3263400"/>
          </a:xfrm>
        </p:spPr>
        <p:txBody>
          <a:bodyPr/>
          <a:lstStyle/>
          <a:p>
            <a:r>
              <a:rPr lang="en-US" dirty="0"/>
              <a:t>Data Tie-ups – Digitized Set (Civic End)</a:t>
            </a:r>
          </a:p>
          <a:p>
            <a:endParaRPr lang="en-US" dirty="0"/>
          </a:p>
          <a:p>
            <a:r>
              <a:rPr lang="en-US" dirty="0"/>
              <a:t>Identify Unique Identifier at each Service End</a:t>
            </a:r>
          </a:p>
          <a:p>
            <a:endParaRPr lang="en-US" dirty="0"/>
          </a:p>
          <a:p>
            <a:r>
              <a:rPr lang="en-US" dirty="0"/>
              <a:t>Demonstrate Data Interoperability through Unique Identifiers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AF9C-96FC-F6F9-9982-A6111A61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84" y="149148"/>
            <a:ext cx="4527316" cy="2293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6C687-3BA1-B862-C578-1E31A039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9" y="2656312"/>
            <a:ext cx="3762375" cy="22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 Forward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1 - Building Permissions - Greenfield Development	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196" y="3563495"/>
            <a:ext cx="5606751" cy="1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20" y="522100"/>
            <a:ext cx="3763249" cy="26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754950" y="1192400"/>
            <a:ext cx="23520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Tangible Outcomes 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Citizen  - Ease of Form Filling and Data Application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ULB : Significant time Reduction in Site Inspection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ULB/ Government : Data Augmentation and Ease in Decision making, Ability to track Urban Sprawl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Way Forward</a:t>
            </a:r>
            <a:br>
              <a:rPr lang="en-GB" dirty="0"/>
            </a:br>
            <a:r>
              <a:rPr lang="en-GB" dirty="0"/>
              <a:t>Use Case 2 – Strengthening Institutional Decision Making Capacity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033AA-EB4E-FC65-66ED-BD41D76E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India is undergoing Rapid Urbanization</a:t>
            </a:r>
            <a:endParaRPr sz="2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1400" dirty="0"/>
              <a:t>Census 2011 – 31.4% Urban Population  - 377 Million</a:t>
            </a:r>
            <a:endParaRPr sz="1400" dirty="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1400" dirty="0"/>
              <a:t>The Current Population of the USA – 335 Million</a:t>
            </a:r>
            <a:endParaRPr sz="1400" dirty="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200"/>
              <a:buChar char="●"/>
            </a:pPr>
            <a:r>
              <a:rPr lang="en-GB" sz="1400" dirty="0"/>
              <a:t>Estimates suggest that 590 Million live in cities by 2030 (NIUA)</a:t>
            </a:r>
            <a:endParaRPr sz="14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1614300" y="2858625"/>
            <a:ext cx="663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Still an Underestimated Issue  - trickles down to </a:t>
            </a:r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</a:t>
            </a:r>
            <a:r>
              <a:rPr lang="en-GB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874059" y="3758453"/>
            <a:ext cx="350295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Bank – UAI Estimates – 55.3% of Indian Settlements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4901453" y="3758453"/>
            <a:ext cx="35029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 Study on Global Settlement Footprint – 66%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Contributors to this Rural-Urban Transition</a:t>
            </a:r>
            <a:endParaRPr sz="2000"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8069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Social Factors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Industrialisation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Employment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Land Fragmentation 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Climate Issues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Urbanisation occurs not due to urban pull but due to rural push.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GB" sz="1800" dirty="0"/>
              <a:t>Better Quality of Life  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Current Mechanism to Plan and Manage Cities </a:t>
            </a:r>
            <a:endParaRPr sz="2000"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200" dirty="0"/>
              <a:t>Planning in Cities should now be a Multi Dimensional Aspect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GB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GB" sz="12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r>
              <a:rPr lang="en-GB" sz="1400" dirty="0"/>
              <a:t>Solely Spatial Entity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endParaRPr lang="en-GB" sz="1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endParaRPr lang="en-GB" sz="1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r>
              <a:rPr lang="en-GB" sz="1400" dirty="0"/>
              <a:t>Is a Rigid Static Entity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endParaRPr lang="en-GB" sz="1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endParaRPr lang="en-GB" sz="14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+mj-lt"/>
              <a:buAutoNum type="arabicPeriod"/>
            </a:pPr>
            <a:r>
              <a:rPr lang="en-GB" sz="1400" dirty="0"/>
              <a:t>Little to No Tech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40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Smart Cities (?)  </a:t>
            </a:r>
            <a:endParaRPr sz="2000" dirty="0"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r="2776" b="23724"/>
          <a:stretch/>
        </p:blipFill>
        <p:spPr>
          <a:xfrm>
            <a:off x="4959525" y="216685"/>
            <a:ext cx="3919288" cy="158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37734"/>
          <a:stretch/>
        </p:blipFill>
        <p:spPr>
          <a:xfrm>
            <a:off x="5004908" y="1883402"/>
            <a:ext cx="3897968" cy="16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628650" y="1055250"/>
            <a:ext cx="3029700" cy="27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Report on the Parliamentary Standing Committee on Urban Reforms -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027" y="1684901"/>
            <a:ext cx="3646349" cy="30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0711" y="3650911"/>
            <a:ext cx="3646351" cy="134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Typical Contents of a Master Plan</a:t>
            </a:r>
            <a:endParaRPr sz="2000"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4863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77654" lvl="0" indent="-2857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Background and History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Regional and Physical Settings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Demography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Economy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Land Profile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Shelter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Physical Infrastructure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Water Supply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Sewerage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Storm Water </a:t>
            </a:r>
            <a:endParaRPr sz="1600" dirty="0"/>
          </a:p>
          <a:p>
            <a:pPr marL="277654" lvl="0" indent="-2857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/>
              <a:t>Solid Waste </a:t>
            </a:r>
            <a:endParaRPr sz="1600" dirty="0"/>
          </a:p>
          <a:p>
            <a:pPr marL="400050" lvl="0" indent="-285750" algn="l" rtl="0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28"/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122" name="Google Shape;122;p18"/>
          <p:cNvSpPr txBox="1"/>
          <p:nvPr/>
        </p:nvSpPr>
        <p:spPr>
          <a:xfrm>
            <a:off x="4048626" y="1369219"/>
            <a:ext cx="34861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77654" marR="0" lvl="0" indent="-2857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Social Infrastructure</a:t>
            </a:r>
          </a:p>
          <a:p>
            <a: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Police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Fire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Parks and Recreation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77654" indent="-2857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8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Disaster Management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25450" indent="-28575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Calibri"/>
            </a:endParaRPr>
          </a:p>
          <a:p>
            <a:pPr marL="42545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 dirty="0"/>
              <a:t>Functionally Breaking Down</a:t>
            </a:r>
            <a:endParaRPr sz="2000"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541025" y="1369219"/>
            <a:ext cx="295676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Aptos" panose="020B0004020202020204" pitchFamily="34" charset="0"/>
              </a:rPr>
              <a:t>Plan</a:t>
            </a:r>
            <a:endParaRPr sz="2000" b="1" dirty="0">
              <a:latin typeface="Aptos" panose="020B0004020202020204" pitchFamily="34" charset="0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/>
              <a:t>Demography</a:t>
            </a:r>
            <a:endParaRPr sz="12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/>
              <a:t>Economy</a:t>
            </a:r>
            <a:endParaRPr sz="12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/>
              <a:t>Land Profile</a:t>
            </a:r>
            <a:endParaRPr sz="12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 sz="1100" dirty="0"/>
          </a:p>
        </p:txBody>
      </p:sp>
      <p:sp>
        <p:nvSpPr>
          <p:cNvPr id="129" name="Google Shape;129;p19"/>
          <p:cNvSpPr txBox="1"/>
          <p:nvPr/>
        </p:nvSpPr>
        <p:spPr>
          <a:xfrm>
            <a:off x="6021600" y="1369219"/>
            <a:ext cx="268796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100" b="1" dirty="0">
                <a:solidFill>
                  <a:schemeClr val="accent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Manage</a:t>
            </a:r>
            <a:endParaRPr sz="2100" b="1" dirty="0">
              <a:solidFill>
                <a:schemeClr val="accent1"/>
              </a:solidFill>
              <a:latin typeface="Aptos" panose="020B0004020202020204" pitchFamily="34" charset="0"/>
            </a:endParaRPr>
          </a:p>
          <a:p>
            <a:pPr marL="177800" marR="0" lvl="0" indent="-889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98"/>
              <a:buFont typeface="Arial"/>
              <a:buNone/>
            </a:pPr>
            <a:endParaRPr sz="119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Water Supply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Sewerage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Storm Water 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Solid Waste 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Social Infrastructure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Education 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Healthcare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Police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Fire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Parks and Recreation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Calibri"/>
              </a:rPr>
              <a:t>Disaster Management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Calibri"/>
            </a:endParaRPr>
          </a:p>
          <a:p>
            <a:pPr marL="177800" marR="0" lvl="0" indent="-889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98"/>
              <a:buFont typeface="Arial"/>
              <a:buNone/>
            </a:pPr>
            <a:endParaRPr sz="119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403349" y="1369219"/>
            <a:ext cx="295676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635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dk1"/>
                </a:solidFill>
                <a:latin typeface="Aptos" panose="020B0004020202020204" pitchFamily="34" charset="0"/>
                <a:ea typeface="Calibri"/>
                <a:cs typeface="Calibri"/>
                <a:sym typeface="Calibri"/>
              </a:rPr>
              <a:t>Vision</a:t>
            </a:r>
            <a:endParaRPr sz="2100" b="1" dirty="0">
              <a:solidFill>
                <a:schemeClr val="dk1"/>
              </a:solidFill>
              <a:latin typeface="Aptos" panose="020B000402020202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000"/>
              <a:t>The Problem(s)</a:t>
            </a:r>
            <a:endParaRPr sz="200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921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Not enough Planners</a:t>
            </a:r>
            <a:endParaRPr sz="16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No Flow between organizations, actors and Implementation agencies</a:t>
            </a:r>
            <a:endParaRPr sz="16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No Symbiosis between demography – spatial growth and incidental infrastructure</a:t>
            </a:r>
            <a:endParaRPr sz="1600" dirty="0"/>
          </a:p>
          <a:p>
            <a:pPr marL="29210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Departments operate according to their own Standards - guidelines </a:t>
            </a: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b="1" dirty="0"/>
              <a:t>Urban Management is largely an Interoperability Problem</a:t>
            </a:r>
            <a:endParaRPr sz="1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600" dirty="0"/>
              <a:t>Re-imagining a Master Plan</a:t>
            </a:r>
            <a:endParaRPr sz="1600"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Dynamic , not Static</a:t>
            </a: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Stringent, not Rigid</a:t>
            </a: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GB" sz="1600" dirty="0"/>
              <a:t>Not a Map / Document , but a live - dynamic - database </a:t>
            </a: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  <a:p>
            <a:pPr lvl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On-screen Show (16:9)</PresentationFormat>
  <Paragraphs>135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Aptos</vt:lpstr>
      <vt:lpstr>Raleway</vt:lpstr>
      <vt:lpstr>Lato</vt:lpstr>
      <vt:lpstr>Arial</vt:lpstr>
      <vt:lpstr>Streamline</vt:lpstr>
      <vt:lpstr>Re Imagining a DPI Approach to Urban Planning</vt:lpstr>
      <vt:lpstr>India is undergoing Rapid Urbanization</vt:lpstr>
      <vt:lpstr>Contributors to this Rural-Urban Transition</vt:lpstr>
      <vt:lpstr>Current Mechanism to Plan and Manage Cities </vt:lpstr>
      <vt:lpstr>Smart Cities (?)  </vt:lpstr>
      <vt:lpstr>Typical Contents of a Master Plan</vt:lpstr>
      <vt:lpstr>Functionally Breaking Down</vt:lpstr>
      <vt:lpstr>The Problem(s)</vt:lpstr>
      <vt:lpstr>Re-imagining a Master Plan</vt:lpstr>
      <vt:lpstr>Current Decision Tree in a City (Infrastructure)</vt:lpstr>
      <vt:lpstr>PowerPoint Presentation</vt:lpstr>
      <vt:lpstr>Ideal Decision Tree in a City</vt:lpstr>
      <vt:lpstr>: Singapore URA Demo – A Digital Master Plan</vt:lpstr>
      <vt:lpstr>Intensification of Interaction – Crux of Solving the Urban problem</vt:lpstr>
      <vt:lpstr>Way Forward</vt:lpstr>
      <vt:lpstr>Way Forward  Use Case 1 - Building Permissions - Greenfield Development </vt:lpstr>
      <vt:lpstr>Way Forward Use Case 2 – Strengthening Institutional Decision Making Capacity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 Imagining a DPI Approach to Urban Planning</dc:title>
  <cp:lastModifiedBy>Vishnu Shashank Samudrala</cp:lastModifiedBy>
  <cp:revision>2</cp:revision>
  <dcterms:modified xsi:type="dcterms:W3CDTF">2024-02-14T10:55:16Z</dcterms:modified>
</cp:coreProperties>
</file>